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09" r:id="rId1"/>
  </p:sldMasterIdLst>
  <p:notesMasterIdLst>
    <p:notesMasterId r:id="rId17"/>
  </p:notesMasterIdLst>
  <p:handoutMasterIdLst>
    <p:handoutMasterId r:id="rId18"/>
  </p:handoutMasterIdLst>
  <p:sldIdLst>
    <p:sldId id="280" r:id="rId2"/>
    <p:sldId id="319" r:id="rId3"/>
    <p:sldId id="321" r:id="rId4"/>
    <p:sldId id="322" r:id="rId5"/>
    <p:sldId id="323" r:id="rId6"/>
    <p:sldId id="324" r:id="rId7"/>
    <p:sldId id="325" r:id="rId8"/>
    <p:sldId id="329" r:id="rId9"/>
    <p:sldId id="326" r:id="rId10"/>
    <p:sldId id="330" r:id="rId11"/>
    <p:sldId id="327" r:id="rId12"/>
    <p:sldId id="328" r:id="rId13"/>
    <p:sldId id="331" r:id="rId14"/>
    <p:sldId id="318" r:id="rId15"/>
    <p:sldId id="301" r:id="rId16"/>
  </p:sldIdLst>
  <p:sldSz cx="23409275" cy="13166725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112077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224472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336867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4494213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31" userDrawn="1">
          <p15:clr>
            <a:srgbClr val="A4A3A4"/>
          </p15:clr>
        </p15:guide>
        <p15:guide id="2" pos="89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BB3BF"/>
    <a:srgbClr val="95ADB6"/>
    <a:srgbClr val="8DA1B9"/>
    <a:srgbClr val="BEE5BF"/>
    <a:srgbClr val="F8E9E9"/>
    <a:srgbClr val="EFDD8D"/>
    <a:srgbClr val="3C362A"/>
    <a:srgbClr val="663F46"/>
    <a:srgbClr val="DCDCDD"/>
    <a:srgbClr val="9CEA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947"/>
    <p:restoredTop sz="89355"/>
  </p:normalViewPr>
  <p:slideViewPr>
    <p:cSldViewPr showGuides="1">
      <p:cViewPr varScale="1">
        <p:scale>
          <a:sx n="62" d="100"/>
          <a:sy n="62" d="100"/>
        </p:scale>
        <p:origin x="248" y="400"/>
      </p:cViewPr>
      <p:guideLst>
        <p:guide orient="horz" pos="931"/>
        <p:guide pos="89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howGuides="1">
      <p:cViewPr varScale="1">
        <p:scale>
          <a:sx n="99" d="100"/>
          <a:sy n="99" d="100"/>
        </p:scale>
        <p:origin x="427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BED862-AF33-0947-A601-FA6040CBDB50}" type="datetimeFigureOut">
              <a:rPr lang="en-US" smtClean="0"/>
              <a:t>7/15/19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A96838-F269-354B-874A-12817284FD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85042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tiff>
</file>

<file path=ppt/media/image2.png>
</file>

<file path=ppt/media/image20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 val="1"/>
            </a:ext>
          </a:extLst>
        </p:spPr>
      </p:sp>
      <p:sp>
        <p:nvSpPr>
          <p:cNvPr id="71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1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38E0659F-3E19-A049-AC1A-FB6BFDC66573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511218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112077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224472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336867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4494213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5623378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6pPr>
    <a:lvl7pPr marL="6748052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7pPr>
    <a:lvl8pPr marL="7872729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8pPr>
    <a:lvl9pPr marL="8997403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581521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14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9409614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 descr="DESB.psd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5975" y="2087563"/>
            <a:ext cx="16697325" cy="356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0" y="6986664"/>
            <a:ext cx="23409275" cy="1419654"/>
          </a:xfrm>
        </p:spPr>
        <p:txBody>
          <a:bodyPr/>
          <a:lstStyle>
            <a:lvl1pPr marL="0" indent="0" algn="ctr">
              <a:buNone/>
              <a:defRPr sz="980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40203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/>
  <p:hf sldNum="0"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70761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167534" y="2468562"/>
            <a:ext cx="21069300" cy="8821737"/>
          </a:xfrm>
        </p:spPr>
        <p:txBody>
          <a:bodyPr/>
          <a:lstStyle/>
          <a:p>
            <a:r>
              <a:rPr lang="en-US" altLang="en-US" dirty="0">
                <a:latin typeface="Arial" charset="0"/>
                <a:ea typeface="ＭＳ Ｐゴシック" charset="-128"/>
              </a:rPr>
              <a:t>Add Content Here</a:t>
            </a:r>
          </a:p>
          <a:p>
            <a:r>
              <a:rPr lang="en-US" altLang="en-US" dirty="0">
                <a:latin typeface="Arial" charset="0"/>
                <a:ea typeface="ＭＳ Ｐゴシック" charset="-128"/>
              </a:rPr>
              <a:t>And more here</a:t>
            </a:r>
          </a:p>
          <a:p>
            <a:pPr lvl="1"/>
            <a:r>
              <a:rPr lang="en-US" altLang="en-US" dirty="0">
                <a:latin typeface="Arial" charset="0"/>
                <a:ea typeface="ＭＳ Ｐゴシック" charset="-128"/>
              </a:rPr>
              <a:t>And more here</a:t>
            </a:r>
          </a:p>
        </p:txBody>
      </p:sp>
    </p:spTree>
    <p:extLst>
      <p:ext uri="{BB962C8B-B14F-4D97-AF65-F5344CB8AC3E}">
        <p14:creationId xmlns:p14="http://schemas.microsoft.com/office/powerpoint/2010/main" val="1401496648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70754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0491" y="2466647"/>
            <a:ext cx="10339099" cy="8801699"/>
          </a:xfrm>
        </p:spPr>
        <p:txBody>
          <a:bodyPr/>
          <a:lstStyle>
            <a:lvl1pPr>
              <a:defRPr sz="6900"/>
            </a:lvl1pPr>
            <a:lvl2pPr>
              <a:defRPr sz="5900"/>
            </a:lvl2pPr>
            <a:lvl3pPr>
              <a:defRPr sz="4900"/>
            </a:lvl3pPr>
            <a:lvl4pPr>
              <a:defRPr sz="4400"/>
            </a:lvl4pPr>
            <a:lvl5pPr>
              <a:defRPr sz="4400"/>
            </a:lvl5pPr>
            <a:lvl6pPr>
              <a:defRPr sz="4400"/>
            </a:lvl6pPr>
            <a:lvl7pPr>
              <a:defRPr sz="4400"/>
            </a:lvl7pPr>
            <a:lvl8pPr>
              <a:defRPr sz="4400"/>
            </a:lvl8pPr>
            <a:lvl9pPr>
              <a:defRPr sz="4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899719" y="2466647"/>
            <a:ext cx="10339099" cy="8801699"/>
          </a:xfrm>
        </p:spPr>
        <p:txBody>
          <a:bodyPr/>
          <a:lstStyle>
            <a:lvl1pPr>
              <a:defRPr sz="6900"/>
            </a:lvl1pPr>
            <a:lvl2pPr>
              <a:defRPr sz="5900"/>
            </a:lvl2pPr>
            <a:lvl3pPr>
              <a:defRPr sz="4900"/>
            </a:lvl3pPr>
            <a:lvl4pPr>
              <a:defRPr sz="4400"/>
            </a:lvl4pPr>
            <a:lvl5pPr>
              <a:defRPr sz="4400"/>
            </a:lvl5pPr>
            <a:lvl6pPr>
              <a:defRPr sz="4400"/>
            </a:lvl6pPr>
            <a:lvl7pPr>
              <a:defRPr sz="4400"/>
            </a:lvl7pPr>
            <a:lvl8pPr>
              <a:defRPr sz="4400"/>
            </a:lvl8pPr>
            <a:lvl9pPr>
              <a:defRPr sz="4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353522640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87362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37809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69988" y="469900"/>
            <a:ext cx="21069300" cy="1365250"/>
          </a:xfrm>
          <a:prstGeom prst="rect">
            <a:avLst/>
          </a:prstGeom>
        </p:spPr>
        <p:txBody>
          <a:bodyPr vert="horz" lIns="224912" tIns="112456" rIns="224912" bIns="112456" rtlCol="0" anchor="b">
            <a:noAutofit/>
          </a:bodyPr>
          <a:lstStyle/>
          <a:p>
            <a:r>
              <a:rPr lang="en-US" dirty="0"/>
              <a:t>Click to edit Master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169988" y="2447925"/>
            <a:ext cx="21069300" cy="7616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224912" tIns="112456" rIns="224912" bIns="11245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0"/>
            <a:r>
              <a:rPr lang="en-US" altLang="en-US" dirty="0"/>
              <a:t>More Text</a:t>
            </a:r>
          </a:p>
          <a:p>
            <a:pPr lvl="0"/>
            <a:r>
              <a:rPr lang="en-US" altLang="en-US" dirty="0"/>
              <a:t>More text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0" y="12258675"/>
            <a:ext cx="23409275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029" name="Rectangle 6"/>
          <p:cNvSpPr>
            <a:spLocks noChangeArrowheads="1"/>
          </p:cNvSpPr>
          <p:nvPr/>
        </p:nvSpPr>
        <p:spPr bwMode="auto">
          <a:xfrm>
            <a:off x="13333413" y="12325350"/>
            <a:ext cx="9953625" cy="115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r" eaLnBrk="1" hangingPunct="1"/>
            <a:r>
              <a:rPr lang="en-US" altLang="en-US" sz="3200" i="1" dirty="0">
                <a:solidFill>
                  <a:srgbClr val="7F7F7F"/>
                </a:solidFill>
              </a:rPr>
              <a:t>© Jeremy Morris</a:t>
            </a:r>
          </a:p>
          <a:p>
            <a:pPr algn="r" eaLnBrk="1" hangingPunct="1"/>
            <a:endParaRPr lang="en-US" altLang="en-US" sz="3200" i="1" dirty="0">
              <a:solidFill>
                <a:srgbClr val="7F7F7F"/>
              </a:solidFill>
            </a:endParaRPr>
          </a:p>
        </p:txBody>
      </p:sp>
      <p:sp>
        <p:nvSpPr>
          <p:cNvPr id="1030" name="Rectangle 8"/>
          <p:cNvSpPr>
            <a:spLocks noChangeArrowheads="1"/>
          </p:cNvSpPr>
          <p:nvPr/>
        </p:nvSpPr>
        <p:spPr bwMode="auto">
          <a:xfrm>
            <a:off x="122237" y="12398375"/>
            <a:ext cx="8000999" cy="659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en-US" sz="3200" i="1" dirty="0">
                <a:solidFill>
                  <a:srgbClr val="7F7F7F"/>
                </a:solidFill>
              </a:rPr>
              <a:t>Operations and Information</a:t>
            </a:r>
            <a:r>
              <a:rPr lang="en-US" altLang="en-US" sz="3200" i="1" baseline="0" dirty="0">
                <a:solidFill>
                  <a:srgbClr val="7F7F7F"/>
                </a:solidFill>
              </a:rPr>
              <a:t> Systems</a:t>
            </a:r>
            <a:endParaRPr lang="en-US" altLang="en-US" sz="3200" i="1" dirty="0">
              <a:solidFill>
                <a:srgbClr val="7F7F7F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69" r:id="rId1"/>
    <p:sldLayoutId id="2147484066" r:id="rId2"/>
    <p:sldLayoutId id="2147484067" r:id="rId3"/>
    <p:sldLayoutId id="2147484068" r:id="rId4"/>
  </p:sldLayoutIdLst>
  <p:transition/>
  <p:hf sldNum="0" hdr="0"/>
  <p:txStyles>
    <p:titleStyle>
      <a:lvl1pPr algn="l" defTabSz="1120775" rtl="0" eaLnBrk="0" fontAlgn="base" hangingPunct="0">
        <a:spcBef>
          <a:spcPct val="0"/>
        </a:spcBef>
        <a:spcAft>
          <a:spcPct val="0"/>
        </a:spcAft>
        <a:defRPr sz="7200" b="1" kern="1200" cap="all">
          <a:solidFill>
            <a:srgbClr val="4F4F4F"/>
          </a:solidFill>
          <a:latin typeface="Arial"/>
          <a:ea typeface="ＭＳ Ｐゴシック" charset="0"/>
          <a:cs typeface="Arial"/>
        </a:defRPr>
      </a:lvl1pPr>
      <a:lvl2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2pPr>
      <a:lvl3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3pPr>
      <a:lvl4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4pPr>
      <a:lvl5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5pPr>
      <a:lvl6pPr marL="1124704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6pPr>
      <a:lvl7pPr marL="2249407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7pPr>
      <a:lvl8pPr marL="3374111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8pPr>
      <a:lvl9pPr marL="4498817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9pPr>
    </p:titleStyle>
    <p:bodyStyle>
      <a:lvl1pPr marL="838200" indent="-838200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6600" kern="1200">
          <a:solidFill>
            <a:srgbClr val="4F4F4F"/>
          </a:solidFill>
          <a:latin typeface="Arial"/>
          <a:ea typeface="ＭＳ Ｐゴシック" charset="0"/>
          <a:cs typeface="Arial"/>
        </a:defRPr>
      </a:lvl1pPr>
      <a:lvl2pPr marL="1981200" indent="-857250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6000" kern="1200">
          <a:solidFill>
            <a:srgbClr val="4F4F4F"/>
          </a:solidFill>
          <a:latin typeface="Arial"/>
          <a:ea typeface="ＭＳ Ｐゴシック" charset="0"/>
          <a:cs typeface="Arial"/>
        </a:defRPr>
      </a:lvl2pPr>
      <a:lvl3pPr marL="2806700" indent="-557213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5400" kern="1200">
          <a:solidFill>
            <a:srgbClr val="4F4F4F"/>
          </a:solidFill>
          <a:latin typeface="Arial"/>
          <a:ea typeface="ＭＳ Ｐゴシック" charset="0"/>
          <a:cs typeface="Arial"/>
        </a:defRPr>
      </a:lvl3pPr>
      <a:lvl4pPr marL="3932238" indent="-557213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4800" kern="1200">
          <a:solidFill>
            <a:srgbClr val="4F4F4F"/>
          </a:solidFill>
          <a:latin typeface="Arial"/>
          <a:ea typeface="ＭＳ Ｐゴシック" charset="0"/>
          <a:cs typeface="Arial"/>
        </a:defRPr>
      </a:lvl4pPr>
      <a:lvl5pPr indent="4498975" algn="l" defTabSz="1120775" rtl="0" eaLnBrk="0" fontAlgn="base" hangingPunct="0">
        <a:spcBef>
          <a:spcPct val="20000"/>
        </a:spcBef>
        <a:spcAft>
          <a:spcPct val="0"/>
        </a:spcAft>
        <a:buSzPct val="100000"/>
        <a:defRPr sz="4900" kern="1200">
          <a:solidFill>
            <a:srgbClr val="4F4F4F"/>
          </a:solidFill>
          <a:latin typeface="Arial"/>
          <a:ea typeface="ＭＳ Ｐゴシック" charset="0"/>
          <a:cs typeface="Arial"/>
        </a:defRPr>
      </a:lvl5pPr>
      <a:lvl6pPr marL="6185068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6pPr>
      <a:lvl7pPr marL="7309626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7pPr>
      <a:lvl8pPr marL="8434182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8pPr>
      <a:lvl9pPr marL="9558740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1pPr>
      <a:lvl2pPr marL="1124561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2pPr>
      <a:lvl3pPr marL="2249114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3pPr>
      <a:lvl4pPr marL="3373673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4pPr>
      <a:lvl5pPr marL="4498231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5pPr>
      <a:lvl6pPr marL="5622790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6pPr>
      <a:lvl7pPr marL="6747346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7pPr>
      <a:lvl8pPr marL="7871904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8pPr>
      <a:lvl9pPr marL="8996458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Relationship Id="rId1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0" y="6986588"/>
            <a:ext cx="23409275" cy="1419225"/>
          </a:xfrm>
        </p:spPr>
        <p:txBody>
          <a:bodyPr/>
          <a:lstStyle/>
          <a:p>
            <a:r>
              <a:rPr lang="en-US" altLang="en-US" sz="8800" dirty="0">
                <a:latin typeface="Arial" charset="0"/>
                <a:ea typeface="ＭＳ Ｐゴシック" charset="-128"/>
              </a:rPr>
              <a:t>Three requirements the Analyst Must Meet</a:t>
            </a:r>
          </a:p>
        </p:txBody>
      </p:sp>
      <p:sp>
        <p:nvSpPr>
          <p:cNvPr id="4" name="TextBox 9"/>
          <p:cNvSpPr txBox="1">
            <a:spLocks noChangeArrowheads="1"/>
          </p:cNvSpPr>
          <p:nvPr/>
        </p:nvSpPr>
        <p:spPr bwMode="auto">
          <a:xfrm>
            <a:off x="0" y="9097963"/>
            <a:ext cx="23409275" cy="1259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defRPr/>
            </a:pPr>
            <a:r>
              <a:rPr lang="en-US" sz="7100" dirty="0">
                <a:solidFill>
                  <a:srgbClr val="4F4F4F"/>
                </a:solidFill>
                <a:cs typeface="Arial" charset="0"/>
              </a:rPr>
              <a:t>Business Intelligence &amp; Analytics</a:t>
            </a: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AD5489-4E5C-9743-A8B9-01440BE8B8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new mythical creature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0CE4798-2EF9-9042-B6F0-AABBD788E6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8578" y="2889571"/>
            <a:ext cx="6751241" cy="8085789"/>
          </a:xfrm>
          <a:prstGeom prst="rect">
            <a:avLst/>
          </a:prstGeom>
          <a:effectLst/>
          <a:scene3d>
            <a:camera prst="orthographicFront">
              <a:rot lat="0" lon="10800000" rev="0"/>
            </a:camera>
            <a:lightRig rig="threePt" dir="t"/>
          </a:scene3d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ACD9998-22CB-4C46-A166-96432B3659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3235" y="4486898"/>
            <a:ext cx="4414709" cy="331103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BAEAEAB-C0A4-C144-81A0-192E4CB9D3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47929" y="3838199"/>
            <a:ext cx="2184678" cy="165728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9D1DA39-87A1-6742-9EE7-D0D630CFFE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36117" y="2347191"/>
            <a:ext cx="2613046" cy="175429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CBC9169-54E0-3241-A4A9-1F7AC904B86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839386" y="3661405"/>
            <a:ext cx="2060812" cy="206081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6916BC6-4139-6940-BFEC-5858052A17F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075238" y="6047577"/>
            <a:ext cx="2475958" cy="131475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AC974FA-4280-8841-A290-C05A3B7EF03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224238" y="1926111"/>
            <a:ext cx="5651454" cy="326927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0089F1C-0B48-B449-802B-95341D5A321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351932" y="8669549"/>
            <a:ext cx="3014337" cy="180860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A06D1F3-AB43-1942-A19D-7F3291E2709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9085624" y="5779546"/>
            <a:ext cx="3173921" cy="230584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A98192D-9034-894C-8BF5-8F7343E0435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1492280" y="9838855"/>
            <a:ext cx="4756054" cy="138953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3A73C36-B617-314E-91E2-D4436A9F8C0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4780490" y="7886148"/>
            <a:ext cx="3048861" cy="162075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E75D49A-D501-DA43-8809-74CF8DEDD76A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256481" y="7556054"/>
            <a:ext cx="3628758" cy="151198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8D9D14A-7C14-5944-8B09-6DF0A37845F2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6839386" y="10328127"/>
            <a:ext cx="3210579" cy="1800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19713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21AEA-AC2F-CB4E-ACD4-9CEE9BC86E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F727B02-8787-B746-9730-BE3C976AC9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8837" y="2544762"/>
            <a:ext cx="6414276" cy="907680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EA7A463-6ABB-874F-B28C-E7B9A75584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90637" y="2525949"/>
            <a:ext cx="6408722" cy="9076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899546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21AEA-AC2F-CB4E-ACD4-9CEE9BC86E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F727B02-8787-B746-9730-BE3C976AC9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8837" y="2544762"/>
            <a:ext cx="6414276" cy="907680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EA7A463-6ABB-874F-B28C-E7B9A75584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90637" y="2525949"/>
            <a:ext cx="6408722" cy="907680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8D3166B-F738-4040-B8F3-B5C6BA4BE1BF}"/>
              </a:ext>
            </a:extLst>
          </p:cNvPr>
          <p:cNvSpPr/>
          <p:nvPr/>
        </p:nvSpPr>
        <p:spPr>
          <a:xfrm rot="1219950">
            <a:off x="4417670" y="6364766"/>
            <a:ext cx="15225856" cy="139917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Impossible</a:t>
            </a:r>
          </a:p>
        </p:txBody>
      </p:sp>
    </p:spTree>
    <p:extLst>
      <p:ext uri="{BB962C8B-B14F-4D97-AF65-F5344CB8AC3E}">
        <p14:creationId xmlns:p14="http://schemas.microsoft.com/office/powerpoint/2010/main" val="320661311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134538B-5C49-D04A-AB3A-4C0AE3007701}"/>
              </a:ext>
            </a:extLst>
          </p:cNvPr>
          <p:cNvSpPr txBox="1"/>
          <p:nvPr/>
        </p:nvSpPr>
        <p:spPr>
          <a:xfrm>
            <a:off x="5943070" y="3459162"/>
            <a:ext cx="11734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/>
              <a:t>Analytics is a team sport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C183E7F-8AAA-D547-9E29-521D3D1795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9837" y="4983162"/>
            <a:ext cx="8441266" cy="4748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502977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595A067-CF7D-0F42-B0A8-579A496591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163" y="0"/>
            <a:ext cx="23439438" cy="15440264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1D3AE89-EB2D-8547-AFDE-F7B7EF3E2D62}"/>
              </a:ext>
            </a:extLst>
          </p:cNvPr>
          <p:cNvSpPr/>
          <p:nvPr/>
        </p:nvSpPr>
        <p:spPr>
          <a:xfrm>
            <a:off x="13000037" y="2773362"/>
            <a:ext cx="8915400" cy="7105782"/>
          </a:xfrm>
          <a:prstGeom prst="roundRect">
            <a:avLst>
              <a:gd name="adj" fmla="val 3393"/>
            </a:avLst>
          </a:prstGeom>
          <a:solidFill>
            <a:srgbClr val="FCF7FF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 sz="4000" b="1" u="sng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Business Competencies</a:t>
            </a: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: understanding and communicating with the business</a:t>
            </a:r>
          </a:p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 sz="4000" b="1" u="sng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Tool Kit</a:t>
            </a: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: know which statistical methods to use and when</a:t>
            </a:r>
          </a:p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 sz="4000" b="1" u="sng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Technical understanding</a:t>
            </a: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: get data from systems and prep it for analysis</a:t>
            </a:r>
          </a:p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Need these capabilities in the team (not necessarily in every individual)</a:t>
            </a:r>
          </a:p>
        </p:txBody>
      </p:sp>
    </p:spTree>
    <p:extLst>
      <p:ext uri="{BB962C8B-B14F-4D97-AF65-F5344CB8AC3E}">
        <p14:creationId xmlns:p14="http://schemas.microsoft.com/office/powerpoint/2010/main" val="2667180930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5" name="Picture 3" descr="DESB.ps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5763" y="3900488"/>
            <a:ext cx="17557750" cy="3749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94631972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F26DC-2325-8A49-B5B9-B5583BF517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Three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8D0E5E-8A51-9F48-B06C-4E3E29595670}"/>
              </a:ext>
            </a:extLst>
          </p:cNvPr>
          <p:cNvSpPr>
            <a:spLocks noGrp="1"/>
          </p:cNvSpPr>
          <p:nvPr>
            <p:ph idx="4294967295"/>
          </p:nvPr>
        </p:nvSpPr>
        <p:spPr/>
        <p:txBody>
          <a:bodyPr/>
          <a:lstStyle/>
          <a:p>
            <a:r>
              <a:rPr lang="en-US" dirty="0"/>
              <a:t>Business competencies</a:t>
            </a:r>
          </a:p>
          <a:p>
            <a:r>
              <a:rPr lang="en-US" dirty="0"/>
              <a:t>Tool kit that is in order (method competencies)</a:t>
            </a:r>
          </a:p>
          <a:p>
            <a:r>
              <a:rPr lang="en-US" dirty="0"/>
              <a:t>Technical understanding (data competencies)</a:t>
            </a:r>
          </a:p>
        </p:txBody>
      </p:sp>
    </p:spTree>
    <p:extLst>
      <p:ext uri="{BB962C8B-B14F-4D97-AF65-F5344CB8AC3E}">
        <p14:creationId xmlns:p14="http://schemas.microsoft.com/office/powerpoint/2010/main" val="1265790058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8C63CAE1-2EE5-4E43-900F-AF0D04E929FB}"/>
              </a:ext>
            </a:extLst>
          </p:cNvPr>
          <p:cNvSpPr/>
          <p:nvPr/>
        </p:nvSpPr>
        <p:spPr>
          <a:xfrm>
            <a:off x="975149" y="6708911"/>
            <a:ext cx="21068348" cy="2160451"/>
          </a:xfrm>
          <a:prstGeom prst="roundRect">
            <a:avLst>
              <a:gd name="adj" fmla="val 3209"/>
            </a:avLst>
          </a:prstGeom>
          <a:solidFill>
            <a:srgbClr val="BEE5BF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CA2751B3-B524-FF49-87AA-2635C74C8A93}"/>
              </a:ext>
            </a:extLst>
          </p:cNvPr>
          <p:cNvSpPr/>
          <p:nvPr/>
        </p:nvSpPr>
        <p:spPr>
          <a:xfrm>
            <a:off x="970676" y="4830762"/>
            <a:ext cx="21068348" cy="1382533"/>
          </a:xfrm>
          <a:prstGeom prst="roundRect">
            <a:avLst>
              <a:gd name="adj" fmla="val 3209"/>
            </a:avLst>
          </a:prstGeom>
          <a:solidFill>
            <a:srgbClr val="F8E9E9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8F922B3A-6AC5-9B48-88B7-EF17268F1440}"/>
              </a:ext>
            </a:extLst>
          </p:cNvPr>
          <p:cNvSpPr/>
          <p:nvPr/>
        </p:nvSpPr>
        <p:spPr>
          <a:xfrm>
            <a:off x="960437" y="2163762"/>
            <a:ext cx="21068348" cy="2213014"/>
          </a:xfrm>
          <a:prstGeom prst="roundRect">
            <a:avLst>
              <a:gd name="adj" fmla="val 3209"/>
            </a:avLst>
          </a:prstGeom>
          <a:solidFill>
            <a:srgbClr val="EFDD8D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739C14-2EB2-2E4C-B169-71B589C9B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competencies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D0E025-34B0-BA44-B581-84B3FFA75350}"/>
              </a:ext>
            </a:extLst>
          </p:cNvPr>
          <p:cNvSpPr txBox="1"/>
          <p:nvPr/>
        </p:nvSpPr>
        <p:spPr>
          <a:xfrm>
            <a:off x="1170463" y="2316162"/>
            <a:ext cx="20668774" cy="95410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Understand the business process he or she is supporting and how the delivered information/knowledge can make a value-adding difference at a strategic level.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453D912-5E1D-5C4D-8B0C-86C8703AD2C2}"/>
              </a:ext>
            </a:extLst>
          </p:cNvPr>
          <p:cNvSpPr txBox="1"/>
          <p:nvPr/>
        </p:nvSpPr>
        <p:spPr>
          <a:xfrm>
            <a:off x="2713037" y="3270269"/>
            <a:ext cx="19126200" cy="95410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The business needs a clear strategy that is communicated to the analyst. The analyst needs to make sure analysis considers company strategy.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69B6FBF-DD59-1649-A440-00B02B4EF577}"/>
              </a:ext>
            </a:extLst>
          </p:cNvPr>
          <p:cNvSpPr txBox="1"/>
          <p:nvPr/>
        </p:nvSpPr>
        <p:spPr>
          <a:xfrm>
            <a:off x="1170463" y="4930029"/>
            <a:ext cx="206687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The analyst understands and is able to convey the potential of using information as a competitive parameter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C5891EA-AABE-C147-AEB0-1E346DADF2F4}"/>
              </a:ext>
            </a:extLst>
          </p:cNvPr>
          <p:cNvSpPr txBox="1"/>
          <p:nvPr/>
        </p:nvSpPr>
        <p:spPr>
          <a:xfrm>
            <a:off x="2713037" y="5592762"/>
            <a:ext cx="19126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The analyst needs to be a good communicator and how to leverage results to benefit the business</a:t>
            </a:r>
          </a:p>
        </p:txBody>
      </p: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5E24D8D2-F45C-BA48-B3A9-31C14EA6B574}"/>
              </a:ext>
            </a:extLst>
          </p:cNvPr>
          <p:cNvCxnSpPr>
            <a:cxnSpLocks/>
          </p:cNvCxnSpPr>
          <p:nvPr/>
        </p:nvCxnSpPr>
        <p:spPr>
          <a:xfrm>
            <a:off x="1522650" y="3382962"/>
            <a:ext cx="1000839" cy="477053"/>
          </a:xfrm>
          <a:prstGeom prst="bentConnector3">
            <a:avLst>
              <a:gd name="adj1" fmla="val 2242"/>
            </a:avLst>
          </a:prstGeom>
          <a:ln w="34925">
            <a:solidFill>
              <a:schemeClr val="tx1">
                <a:lumMod val="85000"/>
                <a:lumOff val="1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Elbow Connector 25">
            <a:extLst>
              <a:ext uri="{FF2B5EF4-FFF2-40B4-BE49-F238E27FC236}">
                <a16:creationId xmlns:a16="http://schemas.microsoft.com/office/drawing/2014/main" id="{C4E48E2D-DC31-F74B-ABA6-818F85D57588}"/>
              </a:ext>
            </a:extLst>
          </p:cNvPr>
          <p:cNvCxnSpPr>
            <a:cxnSpLocks/>
          </p:cNvCxnSpPr>
          <p:nvPr/>
        </p:nvCxnSpPr>
        <p:spPr>
          <a:xfrm>
            <a:off x="1522650" y="5460772"/>
            <a:ext cx="1000839" cy="477053"/>
          </a:xfrm>
          <a:prstGeom prst="bentConnector3">
            <a:avLst>
              <a:gd name="adj1" fmla="val 2242"/>
            </a:avLst>
          </a:prstGeom>
          <a:ln w="34925">
            <a:solidFill>
              <a:schemeClr val="tx1">
                <a:lumMod val="85000"/>
                <a:lumOff val="1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A3A86790-5E78-134F-BF0F-75DC6787D14A}"/>
              </a:ext>
            </a:extLst>
          </p:cNvPr>
          <p:cNvSpPr txBox="1"/>
          <p:nvPr/>
        </p:nvSpPr>
        <p:spPr>
          <a:xfrm>
            <a:off x="1170463" y="6849051"/>
            <a:ext cx="2066877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Understand the business process he or she is supporting and how the delivered information/knowledge can make a value-adding difference at a strategic level.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D271477-BD0D-AE4A-9F14-6D86DDFC8610}"/>
              </a:ext>
            </a:extLst>
          </p:cNvPr>
          <p:cNvSpPr txBox="1"/>
          <p:nvPr/>
        </p:nvSpPr>
        <p:spPr>
          <a:xfrm>
            <a:off x="2713037" y="7781348"/>
            <a:ext cx="191262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The analyst needs to have a close relationship with the business units supported. The business unit needs to trust the analyst.</a:t>
            </a:r>
          </a:p>
        </p:txBody>
      </p:sp>
      <p:cxnSp>
        <p:nvCxnSpPr>
          <p:cNvPr id="29" name="Elbow Connector 28">
            <a:extLst>
              <a:ext uri="{FF2B5EF4-FFF2-40B4-BE49-F238E27FC236}">
                <a16:creationId xmlns:a16="http://schemas.microsoft.com/office/drawing/2014/main" id="{3563F663-6061-3443-8FB3-32E454FF5E56}"/>
              </a:ext>
            </a:extLst>
          </p:cNvPr>
          <p:cNvCxnSpPr>
            <a:cxnSpLocks/>
          </p:cNvCxnSpPr>
          <p:nvPr/>
        </p:nvCxnSpPr>
        <p:spPr>
          <a:xfrm>
            <a:off x="1522650" y="7830320"/>
            <a:ext cx="1000839" cy="477053"/>
          </a:xfrm>
          <a:prstGeom prst="bentConnector3">
            <a:avLst>
              <a:gd name="adj1" fmla="val 2242"/>
            </a:avLst>
          </a:prstGeom>
          <a:ln w="34925">
            <a:solidFill>
              <a:schemeClr val="tx1">
                <a:lumMod val="85000"/>
                <a:lumOff val="1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8956161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73E0C2B3-4703-6A4A-A007-36C01C48E5B8}"/>
              </a:ext>
            </a:extLst>
          </p:cNvPr>
          <p:cNvSpPr/>
          <p:nvPr/>
        </p:nvSpPr>
        <p:spPr>
          <a:xfrm>
            <a:off x="975149" y="6785111"/>
            <a:ext cx="21068348" cy="2160451"/>
          </a:xfrm>
          <a:prstGeom prst="roundRect">
            <a:avLst>
              <a:gd name="adj" fmla="val 3209"/>
            </a:avLst>
          </a:prstGeom>
          <a:solidFill>
            <a:srgbClr val="BEE5BF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3A1A3A3A-55BC-8940-89BC-E1AB7DC68ACA}"/>
              </a:ext>
            </a:extLst>
          </p:cNvPr>
          <p:cNvSpPr/>
          <p:nvPr/>
        </p:nvSpPr>
        <p:spPr>
          <a:xfrm>
            <a:off x="970676" y="4453137"/>
            <a:ext cx="21068348" cy="1672865"/>
          </a:xfrm>
          <a:prstGeom prst="roundRect">
            <a:avLst>
              <a:gd name="adj" fmla="val 3209"/>
            </a:avLst>
          </a:prstGeom>
          <a:solidFill>
            <a:srgbClr val="F8E9E9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FD09A5B7-D469-944D-8408-AE5692E3E96B}"/>
              </a:ext>
            </a:extLst>
          </p:cNvPr>
          <p:cNvSpPr/>
          <p:nvPr/>
        </p:nvSpPr>
        <p:spPr>
          <a:xfrm>
            <a:off x="884237" y="2087562"/>
            <a:ext cx="21068348" cy="1647818"/>
          </a:xfrm>
          <a:prstGeom prst="roundRect">
            <a:avLst>
              <a:gd name="adj" fmla="val 3209"/>
            </a:avLst>
          </a:prstGeom>
          <a:solidFill>
            <a:srgbClr val="EFDD8D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739C14-2EB2-2E4C-B169-71B589C9B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competencies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ED70AA0-1AEB-7740-8CA2-F9E1D294A2A8}"/>
              </a:ext>
            </a:extLst>
          </p:cNvPr>
          <p:cNvSpPr txBox="1"/>
          <p:nvPr/>
        </p:nvSpPr>
        <p:spPr>
          <a:xfrm>
            <a:off x="1094264" y="2164872"/>
            <a:ext cx="206687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The analyst needs to have or be given a fundamental business insight in relation to the deliveries that are to be made.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9D218EF-2577-1C4B-8664-58CCAB218A4B}"/>
              </a:ext>
            </a:extLst>
          </p:cNvPr>
          <p:cNvSpPr txBox="1"/>
          <p:nvPr/>
        </p:nvSpPr>
        <p:spPr>
          <a:xfrm>
            <a:off x="2636837" y="2983560"/>
            <a:ext cx="19126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Results that do not relate to business action or understanding are of no use to the business.</a:t>
            </a:r>
          </a:p>
        </p:txBody>
      </p:sp>
      <p:cxnSp>
        <p:nvCxnSpPr>
          <p:cNvPr id="33" name="Elbow Connector 32">
            <a:extLst>
              <a:ext uri="{FF2B5EF4-FFF2-40B4-BE49-F238E27FC236}">
                <a16:creationId xmlns:a16="http://schemas.microsoft.com/office/drawing/2014/main" id="{2E80B6EC-A60A-774D-AE30-17EBEF528CFF}"/>
              </a:ext>
            </a:extLst>
          </p:cNvPr>
          <p:cNvCxnSpPr>
            <a:cxnSpLocks/>
          </p:cNvCxnSpPr>
          <p:nvPr/>
        </p:nvCxnSpPr>
        <p:spPr>
          <a:xfrm>
            <a:off x="1446449" y="2804679"/>
            <a:ext cx="1000839" cy="477053"/>
          </a:xfrm>
          <a:prstGeom prst="bentConnector3">
            <a:avLst>
              <a:gd name="adj1" fmla="val 2242"/>
            </a:avLst>
          </a:prstGeom>
          <a:ln w="34925">
            <a:solidFill>
              <a:schemeClr val="tx1">
                <a:lumMod val="85000"/>
                <a:lumOff val="1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22437227-F840-644E-BB63-01C596F13F86}"/>
              </a:ext>
            </a:extLst>
          </p:cNvPr>
          <p:cNvSpPr txBox="1"/>
          <p:nvPr/>
        </p:nvSpPr>
        <p:spPr>
          <a:xfrm>
            <a:off x="1170464" y="4588767"/>
            <a:ext cx="205925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The analyst must be able to optimize deliverables in such a way that the user is given the best possible decision support.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0059E4C-62B1-5A46-9D19-8DB5B6EC470C}"/>
              </a:ext>
            </a:extLst>
          </p:cNvPr>
          <p:cNvSpPr txBox="1"/>
          <p:nvPr/>
        </p:nvSpPr>
        <p:spPr>
          <a:xfrm>
            <a:off x="2641310" y="5374342"/>
            <a:ext cx="191217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Audience needs to be considered carefully when providing results to the business.</a:t>
            </a:r>
          </a:p>
        </p:txBody>
      </p: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27FC7B9C-73D1-4D40-BC19-779F6B6D7487}"/>
              </a:ext>
            </a:extLst>
          </p:cNvPr>
          <p:cNvCxnSpPr>
            <a:cxnSpLocks/>
          </p:cNvCxnSpPr>
          <p:nvPr/>
        </p:nvCxnSpPr>
        <p:spPr>
          <a:xfrm>
            <a:off x="1446449" y="5168985"/>
            <a:ext cx="1000839" cy="477053"/>
          </a:xfrm>
          <a:prstGeom prst="bentConnector3">
            <a:avLst>
              <a:gd name="adj1" fmla="val 2242"/>
            </a:avLst>
          </a:prstGeom>
          <a:ln w="34925">
            <a:solidFill>
              <a:schemeClr val="tx1">
                <a:lumMod val="85000"/>
                <a:lumOff val="1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11C5816F-B076-C547-A880-6E188946BA34}"/>
              </a:ext>
            </a:extLst>
          </p:cNvPr>
          <p:cNvSpPr txBox="1"/>
          <p:nvPr/>
        </p:nvSpPr>
        <p:spPr>
          <a:xfrm>
            <a:off x="1170464" y="6843759"/>
            <a:ext cx="2059257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The analyst needs to be capable of having a continual dialogue with the business, as well as of detecting and creating synergies across functions.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9F33327-13B9-DA4A-A2B0-E9027805C89F}"/>
              </a:ext>
            </a:extLst>
          </p:cNvPr>
          <p:cNvSpPr txBox="1"/>
          <p:nvPr/>
        </p:nvSpPr>
        <p:spPr>
          <a:xfrm>
            <a:off x="2636837" y="7954962"/>
            <a:ext cx="191262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Analysts need to have a close relationship with the business units they support. Analysts across functions need to keep in close contact</a:t>
            </a:r>
          </a:p>
        </p:txBody>
      </p:sp>
      <p:cxnSp>
        <p:nvCxnSpPr>
          <p:cNvPr id="37" name="Elbow Connector 36">
            <a:extLst>
              <a:ext uri="{FF2B5EF4-FFF2-40B4-BE49-F238E27FC236}">
                <a16:creationId xmlns:a16="http://schemas.microsoft.com/office/drawing/2014/main" id="{35638C7D-164C-6642-BC3C-F163C76D529D}"/>
              </a:ext>
            </a:extLst>
          </p:cNvPr>
          <p:cNvCxnSpPr>
            <a:cxnSpLocks/>
          </p:cNvCxnSpPr>
          <p:nvPr/>
        </p:nvCxnSpPr>
        <p:spPr>
          <a:xfrm>
            <a:off x="1446448" y="7935109"/>
            <a:ext cx="1000839" cy="477053"/>
          </a:xfrm>
          <a:prstGeom prst="bentConnector3">
            <a:avLst>
              <a:gd name="adj1" fmla="val 2242"/>
            </a:avLst>
          </a:prstGeom>
          <a:ln w="34925">
            <a:solidFill>
              <a:schemeClr val="tx1">
                <a:lumMod val="85000"/>
                <a:lumOff val="1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0512431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C27E52DB-E29B-0C43-9FBD-435E2A2D4251}"/>
              </a:ext>
            </a:extLst>
          </p:cNvPr>
          <p:cNvSpPr/>
          <p:nvPr/>
        </p:nvSpPr>
        <p:spPr>
          <a:xfrm>
            <a:off x="960437" y="2544762"/>
            <a:ext cx="21945600" cy="9326880"/>
          </a:xfrm>
          <a:prstGeom prst="roundRect">
            <a:avLst>
              <a:gd name="adj" fmla="val 4098"/>
            </a:avLst>
          </a:prstGeom>
          <a:solidFill>
            <a:srgbClr val="CBB3BF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3600" dirty="0"/>
              <a:t>Data Visualization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FE35F9-8258-D142-8F62-5843141476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 kit (methods)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7291FEA0-1069-1B47-B5D5-861C3211BBED}"/>
              </a:ext>
            </a:extLst>
          </p:cNvPr>
          <p:cNvSpPr/>
          <p:nvPr/>
        </p:nvSpPr>
        <p:spPr>
          <a:xfrm>
            <a:off x="1170464" y="2773362"/>
            <a:ext cx="6858000" cy="8839200"/>
          </a:xfrm>
          <a:prstGeom prst="roundRect">
            <a:avLst>
              <a:gd name="adj" fmla="val 4098"/>
            </a:avLst>
          </a:prstGeom>
          <a:solidFill>
            <a:srgbClr val="8DA1B9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3600" dirty="0"/>
              <a:t>Data Visualization</a:t>
            </a:r>
          </a:p>
          <a:p>
            <a:endParaRPr lang="en-US" sz="3600" dirty="0"/>
          </a:p>
          <a:p>
            <a:r>
              <a:rPr lang="en-US" sz="3600" dirty="0"/>
              <a:t>Often a requirement to visualize information so that the user gets an overview of results.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3D090DE-1F68-2A43-AA1C-EB593B12839F}"/>
              </a:ext>
            </a:extLst>
          </p:cNvPr>
          <p:cNvSpPr/>
          <p:nvPr/>
        </p:nvSpPr>
        <p:spPr>
          <a:xfrm>
            <a:off x="8504237" y="2773362"/>
            <a:ext cx="6858000" cy="8839200"/>
          </a:xfrm>
          <a:prstGeom prst="roundRect">
            <a:avLst>
              <a:gd name="adj" fmla="val 4098"/>
            </a:avLst>
          </a:prstGeom>
          <a:solidFill>
            <a:srgbClr val="95ADB6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3600" dirty="0"/>
              <a:t>Statistical Methods</a:t>
            </a:r>
          </a:p>
          <a:p>
            <a:endParaRPr lang="en-US" sz="3600" dirty="0"/>
          </a:p>
          <a:p>
            <a:r>
              <a:rPr lang="en-US" sz="3600" dirty="0"/>
              <a:t>Need users to derive the correct insight from the information being provided.</a:t>
            </a:r>
          </a:p>
          <a:p>
            <a:endParaRPr lang="en-US" sz="3600" dirty="0"/>
          </a:p>
          <a:p>
            <a:r>
              <a:rPr lang="en-US" sz="3600" dirty="0"/>
              <a:t>Must know which test to use and when (will often need to look up details)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9E5249A-30BC-B447-AA5E-29EDFF3C100A}"/>
              </a:ext>
            </a:extLst>
          </p:cNvPr>
          <p:cNvSpPr txBox="1"/>
          <p:nvPr/>
        </p:nvSpPr>
        <p:spPr>
          <a:xfrm>
            <a:off x="15743237" y="2849562"/>
            <a:ext cx="6858000" cy="8956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Statistical Software</a:t>
            </a:r>
          </a:p>
          <a:p>
            <a:pPr algn="ctr"/>
            <a:endParaRPr lang="en-US" sz="36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3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Analysts should not define themselves based on their knowledge of a specific software package.</a:t>
            </a:r>
          </a:p>
          <a:p>
            <a:endParaRPr lang="en-US" sz="36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3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Most analytical software provide the same functions in slightly different ways.</a:t>
            </a:r>
          </a:p>
          <a:p>
            <a:endParaRPr lang="en-US" sz="36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3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Most analytics software are compatible with one another.</a:t>
            </a:r>
          </a:p>
          <a:p>
            <a:endParaRPr lang="en-US" sz="36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3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Most important: extract the right insight. </a:t>
            </a:r>
          </a:p>
        </p:txBody>
      </p:sp>
    </p:spTree>
    <p:extLst>
      <p:ext uri="{BB962C8B-B14F-4D97-AF65-F5344CB8AC3E}">
        <p14:creationId xmlns:p14="http://schemas.microsoft.com/office/powerpoint/2010/main" val="1007470573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D7385-567C-F349-AE9D-07FAF63BF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Technical understanding (Data)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DBDEF74-24EB-A64E-8860-4E820C85BC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8538" y="2925762"/>
            <a:ext cx="11252200" cy="422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44919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D7385-567C-F349-AE9D-07FAF63BF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Technical understanding (Data)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DBDEF74-24EB-A64E-8860-4E820C85BC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8538" y="2925762"/>
            <a:ext cx="11252200" cy="4229100"/>
          </a:xfrm>
          <a:prstGeom prst="rect">
            <a:avLst/>
          </a:prstGeom>
        </p:spPr>
      </p:pic>
      <p:sp>
        <p:nvSpPr>
          <p:cNvPr id="4" name="Right Brace 3">
            <a:extLst>
              <a:ext uri="{FF2B5EF4-FFF2-40B4-BE49-F238E27FC236}">
                <a16:creationId xmlns:a16="http://schemas.microsoft.com/office/drawing/2014/main" id="{013DFF09-D560-074A-8F2F-6734BD5D9659}"/>
              </a:ext>
            </a:extLst>
          </p:cNvPr>
          <p:cNvSpPr/>
          <p:nvPr/>
        </p:nvSpPr>
        <p:spPr>
          <a:xfrm rot="5400000">
            <a:off x="7551737" y="6392863"/>
            <a:ext cx="762000" cy="3276600"/>
          </a:xfrm>
          <a:prstGeom prst="rightBrace">
            <a:avLst>
              <a:gd name="adj1" fmla="val 35606"/>
              <a:gd name="adj2" fmla="val 50000"/>
            </a:avLst>
          </a:prstGeom>
          <a:ln w="38100"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CAEE92-A02F-F943-881E-3BD6D5C0C293}"/>
              </a:ext>
            </a:extLst>
          </p:cNvPr>
          <p:cNvSpPr txBox="1"/>
          <p:nvPr/>
        </p:nvSpPr>
        <p:spPr>
          <a:xfrm>
            <a:off x="5570537" y="8615075"/>
            <a:ext cx="4724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80% of the analysts time</a:t>
            </a:r>
          </a:p>
        </p:txBody>
      </p:sp>
    </p:spTree>
    <p:extLst>
      <p:ext uri="{BB962C8B-B14F-4D97-AF65-F5344CB8AC3E}">
        <p14:creationId xmlns:p14="http://schemas.microsoft.com/office/powerpoint/2010/main" val="1377798930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D7385-567C-F349-AE9D-07FAF63BF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Technical understanding (Data)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DBDEF74-24EB-A64E-8860-4E820C85BC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8538" y="2925762"/>
            <a:ext cx="11252200" cy="4229100"/>
          </a:xfrm>
          <a:prstGeom prst="rect">
            <a:avLst/>
          </a:prstGeom>
        </p:spPr>
      </p:pic>
      <p:sp>
        <p:nvSpPr>
          <p:cNvPr id="4" name="Right Brace 3">
            <a:extLst>
              <a:ext uri="{FF2B5EF4-FFF2-40B4-BE49-F238E27FC236}">
                <a16:creationId xmlns:a16="http://schemas.microsoft.com/office/drawing/2014/main" id="{013DFF09-D560-074A-8F2F-6734BD5D9659}"/>
              </a:ext>
            </a:extLst>
          </p:cNvPr>
          <p:cNvSpPr/>
          <p:nvPr/>
        </p:nvSpPr>
        <p:spPr>
          <a:xfrm rot="5400000">
            <a:off x="7551737" y="6392863"/>
            <a:ext cx="762000" cy="3276600"/>
          </a:xfrm>
          <a:prstGeom prst="rightBrace">
            <a:avLst>
              <a:gd name="adj1" fmla="val 35606"/>
              <a:gd name="adj2" fmla="val 50000"/>
            </a:avLst>
          </a:prstGeom>
          <a:ln w="38100"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CAEE92-A02F-F943-881E-3BD6D5C0C293}"/>
              </a:ext>
            </a:extLst>
          </p:cNvPr>
          <p:cNvSpPr txBox="1"/>
          <p:nvPr/>
        </p:nvSpPr>
        <p:spPr>
          <a:xfrm>
            <a:off x="5570537" y="8615075"/>
            <a:ext cx="4724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80% of the analysts time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696676-93A7-4B40-B52D-71B024AD39F3}"/>
              </a:ext>
            </a:extLst>
          </p:cNvPr>
          <p:cNvSpPr txBox="1"/>
          <p:nvPr/>
        </p:nvSpPr>
        <p:spPr>
          <a:xfrm>
            <a:off x="12771437" y="9707562"/>
            <a:ext cx="6477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Analysts need to be adept at data cleaning/manipulation to maximize their effectiveness</a:t>
            </a:r>
          </a:p>
        </p:txBody>
      </p:sp>
      <p:cxnSp>
        <p:nvCxnSpPr>
          <p:cNvPr id="8" name="Elbow Connector 7">
            <a:extLst>
              <a:ext uri="{FF2B5EF4-FFF2-40B4-BE49-F238E27FC236}">
                <a16:creationId xmlns:a16="http://schemas.microsoft.com/office/drawing/2014/main" id="{D811E3D8-B7A1-E94E-9850-1010E271A6D5}"/>
              </a:ext>
            </a:extLst>
          </p:cNvPr>
          <p:cNvCxnSpPr>
            <a:stCxn id="5" idx="2"/>
            <a:endCxn id="6" idx="1"/>
          </p:cNvCxnSpPr>
          <p:nvPr/>
        </p:nvCxnSpPr>
        <p:spPr>
          <a:xfrm rot="16200000" flipH="1">
            <a:off x="9705816" y="7426771"/>
            <a:ext cx="1292542" cy="4838700"/>
          </a:xfrm>
          <a:prstGeom prst="bentConnector2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9326380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AD5489-4E5C-9743-A8B9-01440BE8B8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new mythical creature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0CE4798-2EF9-9042-B6F0-AABBD788E6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8578" y="2889571"/>
            <a:ext cx="6751241" cy="8085789"/>
          </a:xfrm>
          <a:prstGeom prst="rect">
            <a:avLst/>
          </a:prstGeom>
          <a:effectLst/>
          <a:scene3d>
            <a:camera prst="orthographicFront">
              <a:rot lat="0" lon="10800000" rev="0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3974523095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Online Programs Template White[1]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Michael Lewis Online PPT Template.potm</Template>
  <TotalTime>12875</TotalTime>
  <Words>498</Words>
  <Application>Microsoft Macintosh PowerPoint</Application>
  <PresentationFormat>Custom</PresentationFormat>
  <Paragraphs>55</Paragraphs>
  <Slides>15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ＭＳ Ｐゴシック</vt:lpstr>
      <vt:lpstr>Arial</vt:lpstr>
      <vt:lpstr>Calibri</vt:lpstr>
      <vt:lpstr>Online Programs Template White[1]</vt:lpstr>
      <vt:lpstr>PowerPoint Presentation</vt:lpstr>
      <vt:lpstr>Three requirements</vt:lpstr>
      <vt:lpstr>Business competencies</vt:lpstr>
      <vt:lpstr>Business competencies</vt:lpstr>
      <vt:lpstr>Tool kit (methods)</vt:lpstr>
      <vt:lpstr>Technical understanding (Data)</vt:lpstr>
      <vt:lpstr>Technical understanding (Data)</vt:lpstr>
      <vt:lpstr>Technical understanding (Data)</vt:lpstr>
      <vt:lpstr>The new mythical creature</vt:lpstr>
      <vt:lpstr>The new mythical creature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University of Nevada Reno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2:  Strategy Analysis</dc:title>
  <dc:creator>jeff</dc:creator>
  <cp:lastModifiedBy>Jeremy Morris</cp:lastModifiedBy>
  <cp:revision>383</cp:revision>
  <dcterms:created xsi:type="dcterms:W3CDTF">2007-05-02T01:14:38Z</dcterms:created>
  <dcterms:modified xsi:type="dcterms:W3CDTF">2019-07-16T01:29:07Z</dcterms:modified>
</cp:coreProperties>
</file>

<file path=docProps/thumbnail.jpeg>
</file>